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6" r:id="rId2"/>
    <p:sldId id="259" r:id="rId3"/>
    <p:sldId id="260" r:id="rId4"/>
    <p:sldId id="258" r:id="rId5"/>
    <p:sldId id="269" r:id="rId6"/>
    <p:sldId id="261" r:id="rId7"/>
    <p:sldId id="263" r:id="rId8"/>
    <p:sldId id="265" r:id="rId9"/>
    <p:sldId id="271" r:id="rId10"/>
    <p:sldId id="275" r:id="rId11"/>
    <p:sldId id="27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59E7F3-ECE7-43FA-8772-A2DF61B1AA5E}" type="datetimeFigureOut">
              <a:rPr lang="en-US" smtClean="0"/>
              <a:pPr/>
              <a:t>1/7/2016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FEC260-3188-45AC-8444-3857DACD31AB}" type="slidenum">
              <a:rPr lang="en-US" smtClean="0"/>
              <a:pPr/>
              <a:t>‹#›</a:t>
            </a:fld>
            <a:endParaRPr lang="en-US"/>
          </a:p>
        </p:txBody>
      </p:sp>
    </p:spTree>
    <p:extLst>
      <p:ext uri="{BB962C8B-B14F-4D97-AF65-F5344CB8AC3E}">
        <p14:creationId xmlns:p14="http://schemas.microsoft.com/office/powerpoint/2010/main" val="44390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FEC260-3188-45AC-8444-3857DACD31AB}"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1/7/2016</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1/7/2016</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1/7/2016</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1/7/2016</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1/7/2016</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1/7/2016</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1/7/2016</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type="ctrTitle"/>
          </p:nvPr>
        </p:nvSpPr>
        <p:spPr>
          <a:xfrm>
            <a:off x="2438400" y="5105400"/>
            <a:ext cx="6172200" cy="1208088"/>
          </a:xfrm>
        </p:spPr>
        <p:txBody>
          <a:bodyPr>
            <a:normAutofit fontScale="90000"/>
          </a:bodyPr>
          <a:lstStyle/>
          <a:p>
            <a:r>
              <a:rPr lang="en-IN" sz="1800" dirty="0" smtClean="0"/>
              <a:t> Project Name </a:t>
            </a:r>
            <a:r>
              <a:rPr lang="en-IN" dirty="0" smtClean="0"/>
              <a:t/>
            </a:r>
            <a:br>
              <a:rPr lang="en-IN" dirty="0" smtClean="0"/>
            </a:br>
            <a:endParaRPr lang="en-US" dirty="0" smtClean="0"/>
          </a:p>
          <a:p>
            <a:pPr algn="ctr">
              <a:buNone/>
            </a:pPr>
            <a:r>
              <a:rPr lang="en-IN" b="1" i="1" u="sng" dirty="0" smtClean="0"/>
              <a:t>  Mechanization of Paddy transplantation for South Goa</a:t>
            </a:r>
          </a:p>
          <a:p>
            <a:pPr algn="ctr">
              <a:buNone/>
            </a:pPr>
            <a:endParaRPr lang="en-US" dirty="0" smtClean="0"/>
          </a:p>
          <a:p>
            <a:pPr algn="ctr"/>
            <a:r>
              <a:rPr lang="en-IN" b="1" dirty="0" smtClean="0">
                <a:solidFill>
                  <a:srgbClr val="00B050"/>
                </a:solidFill>
              </a:rPr>
              <a:t>For the enhancement of production and productivity in Paddy Cultivation </a:t>
            </a:r>
            <a:br>
              <a:rPr lang="en-IN" b="1" dirty="0" smtClean="0">
                <a:solidFill>
                  <a:srgbClr val="00B050"/>
                </a:solidFill>
              </a:rPr>
            </a:br>
            <a:r>
              <a:rPr lang="en-IN" b="1" dirty="0" smtClean="0">
                <a:solidFill>
                  <a:srgbClr val="00B050"/>
                </a:solidFill>
              </a:rPr>
              <a:t/>
            </a:r>
            <a:br>
              <a:rPr lang="en-IN" b="1" dirty="0" smtClean="0">
                <a:solidFill>
                  <a:srgbClr val="00B050"/>
                </a:solidFill>
              </a:rPr>
            </a:br>
            <a:r>
              <a:rPr lang="en-IN" sz="1800" dirty="0" smtClean="0"/>
              <a:t/>
            </a:r>
            <a:br>
              <a:rPr lang="en-IN" sz="1800" dirty="0" smtClean="0"/>
            </a:br>
            <a:r>
              <a:rPr lang="en-IN" sz="1800" dirty="0" smtClean="0"/>
              <a:t>Don </a:t>
            </a:r>
            <a:r>
              <a:rPr lang="en-IN" sz="1800" dirty="0" err="1" smtClean="0"/>
              <a:t>Bosco</a:t>
            </a:r>
            <a:r>
              <a:rPr lang="en-IN" sz="1800" dirty="0" smtClean="0"/>
              <a:t> </a:t>
            </a:r>
            <a:r>
              <a:rPr lang="en-IN" sz="1800" dirty="0" err="1" smtClean="0"/>
              <a:t>Loutolim</a:t>
            </a:r>
            <a:r>
              <a:rPr lang="en-IN" sz="1800" dirty="0" smtClean="0"/>
              <a:t> Society </a:t>
            </a:r>
            <a:r>
              <a:rPr lang="en-IN" sz="1800" dirty="0" smtClean="0"/>
              <a:t/>
            </a:r>
            <a:br>
              <a:rPr lang="en-IN" sz="1800" dirty="0" smtClean="0"/>
            </a:br>
            <a:endParaRPr lang="en-US" sz="1800" dirty="0" smtClean="0">
              <a:solidFill>
                <a:srgbClr val="00B050"/>
              </a:solidFill>
            </a:endParaRPr>
          </a:p>
          <a:p>
            <a:r>
              <a:rPr lang="en-US" sz="1300" dirty="0" smtClean="0"/>
              <a:t>                                                        24</a:t>
            </a:r>
            <a:r>
              <a:rPr lang="en-US" sz="1300" baseline="30000" dirty="0" smtClean="0"/>
              <a:t>th</a:t>
            </a:r>
            <a:r>
              <a:rPr lang="en-US" sz="1300" dirty="0" smtClean="0"/>
              <a:t> August 2015</a:t>
            </a:r>
            <a:endParaRPr lang="en-US" sz="13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503238"/>
          </a:xfrm>
        </p:spPr>
        <p:txBody>
          <a:bodyPr>
            <a:normAutofit/>
          </a:bodyPr>
          <a:lstStyle/>
          <a:p>
            <a:r>
              <a:rPr lang="en-US" sz="2400" b="1" dirty="0" smtClean="0">
                <a:solidFill>
                  <a:schemeClr val="bg2">
                    <a:lumMod val="50000"/>
                  </a:schemeClr>
                </a:solidFill>
              </a:rPr>
              <a:t>What the Government is working on </a:t>
            </a:r>
            <a:endParaRPr lang="en-IN" sz="2400" b="1" dirty="0">
              <a:solidFill>
                <a:schemeClr val="bg2">
                  <a:lumMod val="50000"/>
                </a:schemeClr>
              </a:solidFill>
            </a:endParaRPr>
          </a:p>
        </p:txBody>
      </p:sp>
      <p:sp>
        <p:nvSpPr>
          <p:cNvPr id="3" name="Content Placeholder 2"/>
          <p:cNvSpPr>
            <a:spLocks noGrp="1"/>
          </p:cNvSpPr>
          <p:nvPr>
            <p:ph sz="quarter" idx="1"/>
          </p:nvPr>
        </p:nvSpPr>
        <p:spPr>
          <a:xfrm>
            <a:off x="381000" y="1219200"/>
            <a:ext cx="7467600" cy="4873752"/>
          </a:xfrm>
        </p:spPr>
        <p:txBody>
          <a:bodyPr/>
          <a:lstStyle/>
          <a:p>
            <a:r>
              <a:rPr lang="en-US" dirty="0" smtClean="0"/>
              <a:t>Presently working on Fixing the price per ha.</a:t>
            </a:r>
          </a:p>
          <a:p>
            <a:r>
              <a:rPr lang="en-US" dirty="0" smtClean="0"/>
              <a:t>50 % of the price </a:t>
            </a:r>
            <a:r>
              <a:rPr lang="en-US" dirty="0" err="1" smtClean="0"/>
              <a:t>Govt</a:t>
            </a:r>
            <a:r>
              <a:rPr lang="en-US" dirty="0" smtClean="0"/>
              <a:t> will bear and balance 50 % by farmer</a:t>
            </a:r>
          </a:p>
          <a:p>
            <a:r>
              <a:rPr lang="en-US" dirty="0" smtClean="0"/>
              <a:t> Trays will be subsidized to farmers at 50% of costs</a:t>
            </a:r>
          </a:p>
          <a:p>
            <a:r>
              <a:rPr lang="en-US" dirty="0" smtClean="0"/>
              <a:t> Farmers will be allowed to purchase Machinery with  75 % subsidy</a:t>
            </a:r>
          </a:p>
          <a:p>
            <a:r>
              <a:rPr lang="en-US" dirty="0" smtClean="0"/>
              <a:t>Seeds will be supplied to Don </a:t>
            </a:r>
            <a:r>
              <a:rPr lang="en-US" dirty="0" err="1" smtClean="0"/>
              <a:t>Bosco</a:t>
            </a:r>
            <a:r>
              <a:rPr lang="en-US" dirty="0" smtClean="0"/>
              <a:t> </a:t>
            </a:r>
            <a:r>
              <a:rPr lang="en-US" dirty="0" err="1" smtClean="0"/>
              <a:t>Loutulim</a:t>
            </a:r>
            <a:r>
              <a:rPr lang="en-US" dirty="0" smtClean="0"/>
              <a:t> in Bulk at subsidized rates.</a:t>
            </a: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US" sz="6000" dirty="0" smtClean="0"/>
              <a:t>Thank you</a:t>
            </a:r>
            <a:endParaRPr lang="en-IN" sz="6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IN" b="1" dirty="0" smtClean="0"/>
              <a:t>Aims and Objectives of the Project:</a:t>
            </a:r>
            <a:r>
              <a:rPr lang="en-US" dirty="0" smtClean="0"/>
              <a:t/>
            </a:r>
            <a:br>
              <a:rPr lang="en-US" dirty="0" smtClean="0"/>
            </a:br>
            <a:endParaRPr lang="en-US" dirty="0"/>
          </a:p>
        </p:txBody>
      </p:sp>
      <p:sp>
        <p:nvSpPr>
          <p:cNvPr id="3" name="Content Placeholder 2"/>
          <p:cNvSpPr>
            <a:spLocks noGrp="1"/>
          </p:cNvSpPr>
          <p:nvPr>
            <p:ph sz="quarter" idx="1"/>
          </p:nvPr>
        </p:nvSpPr>
        <p:spPr>
          <a:xfrm>
            <a:off x="457200" y="1295400"/>
            <a:ext cx="7467600" cy="4873752"/>
          </a:xfrm>
        </p:spPr>
        <p:txBody>
          <a:bodyPr>
            <a:normAutofit/>
          </a:bodyPr>
          <a:lstStyle/>
          <a:p>
            <a:pPr lvl="0"/>
            <a:r>
              <a:rPr lang="en-IN" dirty="0" smtClean="0"/>
              <a:t>Enhancing Production and productivity of Paddy of paddy in South Goa conditions</a:t>
            </a:r>
            <a:endParaRPr lang="en-US" dirty="0" smtClean="0"/>
          </a:p>
          <a:p>
            <a:pPr lvl="0"/>
            <a:r>
              <a:rPr lang="en-IN" dirty="0" smtClean="0"/>
              <a:t>Possibility of S R I (systems of rice Intensification) CULTIVATION</a:t>
            </a:r>
            <a:endParaRPr lang="en-US" dirty="0" smtClean="0"/>
          </a:p>
          <a:p>
            <a:pPr lvl="0"/>
            <a:r>
              <a:rPr lang="en-IN" dirty="0" smtClean="0"/>
              <a:t>Raising nursery in  carpet form with perfect spacing, for the above purpose.</a:t>
            </a:r>
            <a:endParaRPr lang="en-US" dirty="0" smtClean="0"/>
          </a:p>
          <a:p>
            <a:pPr lvl="0"/>
            <a:r>
              <a:rPr lang="en-IN" dirty="0" smtClean="0"/>
              <a:t>Executing Trials in the fields of farmers and </a:t>
            </a:r>
            <a:r>
              <a:rPr lang="en-IN" dirty="0" smtClean="0"/>
              <a:t>at </a:t>
            </a:r>
            <a:r>
              <a:rPr lang="en-IN" dirty="0" smtClean="0"/>
              <a:t>Don </a:t>
            </a:r>
            <a:r>
              <a:rPr lang="en-IN" dirty="0" err="1" smtClean="0"/>
              <a:t>Bosco</a:t>
            </a:r>
            <a:r>
              <a:rPr lang="en-IN" dirty="0" smtClean="0"/>
              <a:t> </a:t>
            </a:r>
            <a:r>
              <a:rPr lang="en-IN" dirty="0" err="1" smtClean="0"/>
              <a:t>Loutulim</a:t>
            </a:r>
            <a:r>
              <a:rPr lang="en-IN" dirty="0" smtClean="0"/>
              <a:t> Society property </a:t>
            </a:r>
            <a:endParaRPr lang="en-US" dirty="0" smtClean="0"/>
          </a:p>
          <a:p>
            <a:pPr lvl="0"/>
            <a:r>
              <a:rPr lang="en-IN" b="1" dirty="0" smtClean="0"/>
              <a:t>Setting and execution of a Plantation Squad (</a:t>
            </a:r>
            <a:r>
              <a:rPr lang="en-IN" dirty="0" smtClean="0"/>
              <a:t>Contracting of nursery and transplanting operations </a:t>
            </a:r>
            <a:r>
              <a:rPr lang="en-IN" b="1" dirty="0" smtClean="0"/>
              <a:t>). Thus offering the farmer a viable option in Paddy cultivation.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IN" b="1" dirty="0" smtClean="0"/>
              <a:t>Project Area</a:t>
            </a:r>
            <a:r>
              <a:rPr lang="en-US" dirty="0" smtClean="0"/>
              <a:t/>
            </a:r>
            <a:br>
              <a:rPr lang="en-US" dirty="0" smtClean="0"/>
            </a:br>
            <a:endParaRPr lang="en-US" dirty="0"/>
          </a:p>
        </p:txBody>
      </p:sp>
      <p:sp>
        <p:nvSpPr>
          <p:cNvPr id="3" name="Content Placeholder 2"/>
          <p:cNvSpPr>
            <a:spLocks noGrp="1"/>
          </p:cNvSpPr>
          <p:nvPr>
            <p:ph sz="quarter" idx="1"/>
          </p:nvPr>
        </p:nvSpPr>
        <p:spPr>
          <a:xfrm>
            <a:off x="457200" y="1295400"/>
            <a:ext cx="7467600" cy="4873752"/>
          </a:xfrm>
        </p:spPr>
        <p:txBody>
          <a:bodyPr>
            <a:normAutofit lnSpcReduction="10000"/>
          </a:bodyPr>
          <a:lstStyle/>
          <a:p>
            <a:r>
              <a:rPr lang="en-IN" dirty="0" smtClean="0"/>
              <a:t>The area of operation shall be south Goa. The centre for execution of the programme where trials will be undertaken will be </a:t>
            </a:r>
            <a:r>
              <a:rPr lang="en-IN" i="1" dirty="0" smtClean="0"/>
              <a:t>Don </a:t>
            </a:r>
            <a:r>
              <a:rPr lang="en-IN" i="1" dirty="0" err="1" smtClean="0"/>
              <a:t>Bosco</a:t>
            </a:r>
            <a:r>
              <a:rPr lang="en-IN" i="1" dirty="0" smtClean="0"/>
              <a:t> </a:t>
            </a:r>
            <a:r>
              <a:rPr lang="en-IN" i="1" dirty="0" err="1" smtClean="0"/>
              <a:t>Loutulim</a:t>
            </a:r>
            <a:r>
              <a:rPr lang="en-IN" i="1" dirty="0" smtClean="0"/>
              <a:t> society.</a:t>
            </a:r>
            <a:endParaRPr lang="en-IN" dirty="0" smtClean="0"/>
          </a:p>
          <a:p>
            <a:r>
              <a:rPr lang="en-IN" dirty="0" smtClean="0"/>
              <a:t>Field execution will be taken  in centres across south Goa in </a:t>
            </a:r>
            <a:r>
              <a:rPr lang="en-IN" dirty="0" smtClean="0"/>
              <a:t>collaboration </a:t>
            </a:r>
            <a:r>
              <a:rPr lang="en-IN" dirty="0" smtClean="0"/>
              <a:t>with the department of Agriculture.</a:t>
            </a:r>
            <a:endParaRPr lang="en-US" dirty="0" smtClean="0"/>
          </a:p>
          <a:p>
            <a:r>
              <a:rPr lang="en-IN" dirty="0" smtClean="0"/>
              <a:t>ADDRESS : Don </a:t>
            </a:r>
            <a:r>
              <a:rPr lang="en-IN" dirty="0" err="1" smtClean="0"/>
              <a:t>Bosco</a:t>
            </a:r>
            <a:r>
              <a:rPr lang="en-IN" dirty="0" smtClean="0"/>
              <a:t> </a:t>
            </a:r>
            <a:r>
              <a:rPr lang="en-US" dirty="0" err="1" smtClean="0"/>
              <a:t>Loutulim</a:t>
            </a:r>
            <a:r>
              <a:rPr lang="en-US" dirty="0" smtClean="0"/>
              <a:t> Society</a:t>
            </a:r>
          </a:p>
          <a:p>
            <a:pPr>
              <a:buNone/>
            </a:pPr>
            <a:r>
              <a:rPr lang="en-US" dirty="0" smtClean="0"/>
              <a:t>                         </a:t>
            </a:r>
            <a:r>
              <a:rPr lang="en-US" dirty="0" err="1" smtClean="0"/>
              <a:t>Loutulim</a:t>
            </a:r>
            <a:r>
              <a:rPr lang="en-US" dirty="0" smtClean="0"/>
              <a:t>, </a:t>
            </a:r>
            <a:r>
              <a:rPr lang="en-US" dirty="0" err="1" smtClean="0"/>
              <a:t>Salcete</a:t>
            </a:r>
            <a:r>
              <a:rPr lang="en-IN" dirty="0" smtClean="0"/>
              <a:t>, </a:t>
            </a:r>
            <a:endParaRPr lang="en-US" dirty="0" smtClean="0"/>
          </a:p>
          <a:p>
            <a:pPr>
              <a:buNone/>
            </a:pPr>
            <a:r>
              <a:rPr lang="en-IN" dirty="0" smtClean="0"/>
              <a:t>                       </a:t>
            </a:r>
            <a:r>
              <a:rPr lang="en-IN" dirty="0" smtClean="0"/>
              <a:t>  </a:t>
            </a:r>
            <a:r>
              <a:rPr lang="en-IN" dirty="0" smtClean="0"/>
              <a:t>Goa  403 718</a:t>
            </a:r>
            <a:endParaRPr lang="en-US" dirty="0" smtClean="0"/>
          </a:p>
          <a:p>
            <a:r>
              <a:rPr lang="en-IN" dirty="0" smtClean="0"/>
              <a:t>Contact Person : Fr George Quadros</a:t>
            </a:r>
            <a:endParaRPr lang="en-US" dirty="0" smtClean="0"/>
          </a:p>
          <a:p>
            <a:r>
              <a:rPr lang="en-IN" dirty="0" smtClean="0"/>
              <a:t>Contact No :   09422062400</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E:\Professional Work\Roger\Current projects\New Folder\IMG - Copy.jpg"/>
          <p:cNvPicPr>
            <a:picLocks noGrp="1"/>
          </p:cNvPicPr>
          <p:nvPr>
            <p:ph sz="quarter" idx="1"/>
          </p:nvPr>
        </p:nvPicPr>
        <p:blipFill>
          <a:blip r:embed="rId2" cstate="email">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609600" y="762000"/>
            <a:ext cx="7162800" cy="4724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1"/>
          <p:cNvPicPr>
            <a:picLocks noGrp="1" noChangeAspect="1" noChangeArrowheads="1"/>
          </p:cNvPicPr>
          <p:nvPr>
            <p:ph sz="quarter" idx="1"/>
          </p:nvPr>
        </p:nvPicPr>
        <p:blipFill>
          <a:blip r:embed="rId2" cstate="print"/>
          <a:srcRect t="16367"/>
          <a:stretch>
            <a:fillRect/>
          </a:stretch>
        </p:blipFill>
        <p:spPr bwMode="auto">
          <a:xfrm>
            <a:off x="1219200" y="381000"/>
            <a:ext cx="5237559" cy="59928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IN" b="1" dirty="0" smtClean="0"/>
              <a:t>Project Details </a:t>
            </a:r>
            <a:endParaRPr lang="en-US" dirty="0"/>
          </a:p>
        </p:txBody>
      </p:sp>
      <p:sp>
        <p:nvSpPr>
          <p:cNvPr id="3" name="Content Placeholder 2"/>
          <p:cNvSpPr>
            <a:spLocks noGrp="1"/>
          </p:cNvSpPr>
          <p:nvPr>
            <p:ph sz="quarter" idx="1"/>
          </p:nvPr>
        </p:nvSpPr>
        <p:spPr/>
        <p:txBody>
          <a:bodyPr/>
          <a:lstStyle/>
          <a:p>
            <a:r>
              <a:rPr lang="en-US" dirty="0" smtClean="0"/>
              <a:t>Mechanization of transplantation of Paddy for Goa’s soil conditions.</a:t>
            </a:r>
          </a:p>
          <a:p>
            <a:r>
              <a:rPr lang="en-US" dirty="0" smtClean="0"/>
              <a:t>Project cycle of 3 years.</a:t>
            </a:r>
          </a:p>
          <a:p>
            <a:r>
              <a:rPr lang="en-US" dirty="0" smtClean="0"/>
              <a:t>Problems faced by Farmers :</a:t>
            </a:r>
          </a:p>
          <a:p>
            <a:pPr>
              <a:buNone/>
            </a:pPr>
            <a:r>
              <a:rPr lang="en-US" dirty="0" smtClean="0"/>
              <a:t>     High </a:t>
            </a:r>
            <a:r>
              <a:rPr lang="en-US" dirty="0" err="1" smtClean="0"/>
              <a:t>labour</a:t>
            </a:r>
            <a:r>
              <a:rPr lang="en-US" dirty="0" smtClean="0"/>
              <a:t> costs</a:t>
            </a:r>
          </a:p>
          <a:p>
            <a:pPr>
              <a:buNone/>
            </a:pPr>
            <a:r>
              <a:rPr lang="en-US" dirty="0" smtClean="0"/>
              <a:t>     Non availability of </a:t>
            </a:r>
            <a:r>
              <a:rPr lang="en-US" dirty="0" err="1" smtClean="0"/>
              <a:t>labour</a:t>
            </a:r>
            <a:endParaRPr lang="en-US" dirty="0" smtClean="0"/>
          </a:p>
          <a:p>
            <a:pPr>
              <a:buNone/>
            </a:pPr>
            <a:r>
              <a:rPr lang="en-US" dirty="0" smtClean="0"/>
              <a:t>                   </a:t>
            </a:r>
            <a:r>
              <a:rPr lang="en-US" b="1" dirty="0" err="1" smtClean="0"/>
              <a:t>Govt</a:t>
            </a:r>
            <a:r>
              <a:rPr lang="en-US" b="1" dirty="0" smtClean="0"/>
              <a:t> initiatives  have bone fruit</a:t>
            </a:r>
            <a:r>
              <a:rPr lang="en-US" dirty="0" smtClean="0"/>
              <a:t>, especially with the combine Harvester,     subsidies etc.</a:t>
            </a:r>
          </a:p>
          <a:p>
            <a:pPr>
              <a:buNone/>
            </a:pPr>
            <a:r>
              <a:rPr lang="en-US" dirty="0" smtClean="0"/>
              <a:t>Now if transplantation is taken care of, there could</a:t>
            </a:r>
          </a:p>
          <a:p>
            <a:pPr>
              <a:buNone/>
            </a:pPr>
            <a:r>
              <a:rPr lang="en-US" dirty="0" smtClean="0"/>
              <a:t>be a revolution in the production of paddy.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spcBef>
                <a:spcPct val="0"/>
              </a:spcBef>
            </a:pPr>
            <a:r>
              <a:rPr lang="en-IN" b="1" dirty="0"/>
              <a:t>Infrastructure:</a:t>
            </a:r>
            <a:r>
              <a:rPr lang="en-US" sz="1600" dirty="0"/>
              <a:t/>
            </a:r>
            <a:br>
              <a:rPr lang="en-US" sz="1600" dirty="0"/>
            </a:br>
            <a:endParaRPr lang="en-US" dirty="0"/>
          </a:p>
        </p:txBody>
      </p:sp>
      <p:sp>
        <p:nvSpPr>
          <p:cNvPr id="3" name="Content Placeholder 2"/>
          <p:cNvSpPr>
            <a:spLocks noGrp="1"/>
          </p:cNvSpPr>
          <p:nvPr>
            <p:ph sz="quarter" idx="1"/>
          </p:nvPr>
        </p:nvSpPr>
        <p:spPr/>
        <p:txBody>
          <a:bodyPr>
            <a:normAutofit/>
          </a:bodyPr>
          <a:lstStyle/>
          <a:p>
            <a:pPr lvl="0"/>
            <a:r>
              <a:rPr lang="en-IN" i="1" dirty="0" smtClean="0"/>
              <a:t>Office : </a:t>
            </a:r>
            <a:endParaRPr lang="en-US" dirty="0" smtClean="0"/>
          </a:p>
          <a:p>
            <a:r>
              <a:rPr lang="en-IN" dirty="0" smtClean="0"/>
              <a:t>An office will be set up at the Don </a:t>
            </a:r>
            <a:r>
              <a:rPr lang="en-IN" dirty="0" err="1" smtClean="0"/>
              <a:t>Bosco</a:t>
            </a:r>
            <a:r>
              <a:rPr lang="en-IN" dirty="0" smtClean="0"/>
              <a:t> </a:t>
            </a:r>
            <a:r>
              <a:rPr lang="en-IN" dirty="0" err="1" smtClean="0"/>
              <a:t>Loutulim</a:t>
            </a:r>
            <a:r>
              <a:rPr lang="en-IN" dirty="0" smtClean="0"/>
              <a:t> Society, </a:t>
            </a:r>
            <a:r>
              <a:rPr lang="en-IN" dirty="0" err="1" smtClean="0"/>
              <a:t>Salcete</a:t>
            </a:r>
            <a:r>
              <a:rPr lang="en-IN" dirty="0" smtClean="0"/>
              <a:t>, Goa. </a:t>
            </a:r>
            <a:endParaRPr lang="en-US" dirty="0" smtClean="0"/>
          </a:p>
          <a:p>
            <a:pPr lvl="0">
              <a:buNone/>
            </a:pPr>
            <a:r>
              <a:rPr lang="en-IN" b="1" i="1" dirty="0" smtClean="0"/>
              <a:t>Nursery :  </a:t>
            </a:r>
            <a:endParaRPr lang="en-US" b="1" dirty="0" smtClean="0"/>
          </a:p>
          <a:p>
            <a:r>
              <a:rPr lang="en-IN" dirty="0" smtClean="0"/>
              <a:t>A nursery will be set up for the purpose of the raising seedlings. The nursery will be according to modern standards with drip / mist irrigation/ sprinkler systems. Seedlings will be raised in trays, so that it can be transported as rolled carpets.  We need to minimise on bulkiness of the item for easy transportation without damage to seedlings.</a:t>
            </a: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IN" b="1" dirty="0"/>
              <a:t>Phasing of costs</a:t>
            </a:r>
            <a:r>
              <a:rPr lang="en-IN" b="1" dirty="0" smtClean="0"/>
              <a:t>:   YEAR 1  </a:t>
            </a:r>
            <a:br>
              <a:rPr lang="en-IN" b="1" dirty="0" smtClean="0"/>
            </a:br>
            <a:endParaRPr lang="en-US" sz="1600" dirty="0"/>
          </a:p>
        </p:txBody>
      </p:sp>
      <p:graphicFrame>
        <p:nvGraphicFramePr>
          <p:cNvPr id="6" name="Table 5"/>
          <p:cNvGraphicFramePr>
            <a:graphicFrameLocks noGrp="1"/>
          </p:cNvGraphicFramePr>
          <p:nvPr/>
        </p:nvGraphicFramePr>
        <p:xfrm>
          <a:off x="1066802" y="1828798"/>
          <a:ext cx="6781798" cy="2819401"/>
        </p:xfrm>
        <a:graphic>
          <a:graphicData uri="http://schemas.openxmlformats.org/drawingml/2006/table">
            <a:tbl>
              <a:tblPr/>
              <a:tblGrid>
                <a:gridCol w="1206858"/>
                <a:gridCol w="3929647"/>
                <a:gridCol w="1645293"/>
              </a:tblGrid>
              <a:tr h="395498">
                <a:tc>
                  <a:txBody>
                    <a:bodyPr/>
                    <a:lstStyle/>
                    <a:p>
                      <a:pPr algn="ctr">
                        <a:lnSpc>
                          <a:spcPct val="130000"/>
                        </a:lnSpc>
                        <a:spcAft>
                          <a:spcPts val="0"/>
                        </a:spcAft>
                      </a:pPr>
                      <a:r>
                        <a:rPr lang="en-IN" sz="1200" b="1" dirty="0">
                          <a:solidFill>
                            <a:srgbClr val="FFFFFF"/>
                          </a:solidFill>
                          <a:latin typeface="Cambria"/>
                          <a:cs typeface="Mangal"/>
                        </a:rPr>
                        <a:t>Item No</a:t>
                      </a:r>
                      <a:endParaRPr lang="en-IN" sz="1100" dirty="0">
                        <a:latin typeface="Calibri"/>
                        <a:cs typeface="Mangal"/>
                      </a:endParaRPr>
                    </a:p>
                  </a:txBody>
                  <a:tcPr marL="68580" marR="68580" marT="0" marB="0">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C0504D"/>
                    </a:solidFill>
                  </a:tcPr>
                </a:tc>
                <a:tc>
                  <a:txBody>
                    <a:bodyPr/>
                    <a:lstStyle/>
                    <a:p>
                      <a:pPr algn="ctr">
                        <a:lnSpc>
                          <a:spcPct val="130000"/>
                        </a:lnSpc>
                        <a:spcAft>
                          <a:spcPts val="0"/>
                        </a:spcAft>
                      </a:pPr>
                      <a:r>
                        <a:rPr lang="en-IN" sz="1200" b="1" dirty="0">
                          <a:solidFill>
                            <a:srgbClr val="FFFFFF"/>
                          </a:solidFill>
                          <a:latin typeface="Cambria"/>
                          <a:cs typeface="Mangal"/>
                        </a:rPr>
                        <a:t>PHYSICAL</a:t>
                      </a:r>
                      <a:endParaRPr lang="en-IN" sz="1100" dirty="0">
                        <a:latin typeface="Calibri"/>
                        <a:cs typeface="Mangal"/>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C0504D"/>
                    </a:solidFill>
                  </a:tcPr>
                </a:tc>
                <a:tc>
                  <a:txBody>
                    <a:bodyPr/>
                    <a:lstStyle/>
                    <a:p>
                      <a:pPr algn="ctr">
                        <a:lnSpc>
                          <a:spcPct val="130000"/>
                        </a:lnSpc>
                        <a:spcAft>
                          <a:spcPts val="0"/>
                        </a:spcAft>
                      </a:pPr>
                      <a:r>
                        <a:rPr lang="en-IN" sz="1200" b="1">
                          <a:solidFill>
                            <a:srgbClr val="FFFFFF"/>
                          </a:solidFill>
                          <a:latin typeface="Cambria"/>
                          <a:cs typeface="Mangal"/>
                        </a:rPr>
                        <a:t>FINANCIAL</a:t>
                      </a:r>
                      <a:endParaRPr lang="en-IN" sz="1100">
                        <a:latin typeface="Calibri"/>
                        <a:cs typeface="Mangal"/>
                      </a:endParaRPr>
                    </a:p>
                  </a:txBody>
                  <a:tcPr marL="68580" marR="68580"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C0504D"/>
                    </a:solidFill>
                  </a:tcPr>
                </a:tc>
              </a:tr>
              <a:tr h="395498">
                <a:tc>
                  <a:txBody>
                    <a:bodyPr/>
                    <a:lstStyle/>
                    <a:p>
                      <a:pPr algn="just">
                        <a:lnSpc>
                          <a:spcPct val="130000"/>
                        </a:lnSpc>
                        <a:spcAft>
                          <a:spcPts val="0"/>
                        </a:spcAft>
                      </a:pPr>
                      <a:r>
                        <a:rPr lang="en-IN" sz="1200" b="1">
                          <a:latin typeface="Cambria"/>
                          <a:cs typeface="Mangal"/>
                        </a:rPr>
                        <a:t>1</a:t>
                      </a:r>
                      <a:endParaRPr lang="en-IN" sz="1100">
                        <a:latin typeface="Calibri"/>
                        <a:cs typeface="Mangal"/>
                      </a:endParaRPr>
                    </a:p>
                  </a:txBody>
                  <a:tcPr marL="68580" marR="68580" marT="0" marB="0">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just">
                        <a:lnSpc>
                          <a:spcPct val="130000"/>
                        </a:lnSpc>
                        <a:spcAft>
                          <a:spcPts val="0"/>
                        </a:spcAft>
                      </a:pPr>
                      <a:r>
                        <a:rPr lang="en-IN" sz="1200">
                          <a:latin typeface="Cambria"/>
                          <a:cs typeface="Mangal"/>
                        </a:rPr>
                        <a:t>Purchase of transplanter  tractor</a:t>
                      </a:r>
                      <a:endParaRPr lang="en-IN" sz="1100">
                        <a:latin typeface="Calibri"/>
                        <a:cs typeface="Mangal"/>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r">
                        <a:lnSpc>
                          <a:spcPct val="130000"/>
                        </a:lnSpc>
                        <a:spcAft>
                          <a:spcPts val="0"/>
                        </a:spcAft>
                      </a:pPr>
                      <a:r>
                        <a:rPr lang="en-IN" sz="1200">
                          <a:latin typeface="Cambria"/>
                          <a:cs typeface="Mangal"/>
                        </a:rPr>
                        <a:t>980000</a:t>
                      </a:r>
                      <a:endParaRPr lang="en-IN" sz="1100">
                        <a:latin typeface="Calibri"/>
                        <a:cs typeface="Mangal"/>
                      </a:endParaRPr>
                    </a:p>
                  </a:txBody>
                  <a:tcPr marL="68580" marR="68580"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395498">
                <a:tc>
                  <a:txBody>
                    <a:bodyPr/>
                    <a:lstStyle/>
                    <a:p>
                      <a:pPr algn="just">
                        <a:lnSpc>
                          <a:spcPct val="130000"/>
                        </a:lnSpc>
                        <a:spcAft>
                          <a:spcPts val="0"/>
                        </a:spcAft>
                      </a:pPr>
                      <a:r>
                        <a:rPr lang="en-IN" sz="1200" b="1">
                          <a:latin typeface="Cambria"/>
                          <a:cs typeface="Mangal"/>
                        </a:rPr>
                        <a:t>2</a:t>
                      </a:r>
                      <a:endParaRPr lang="en-IN" sz="1100">
                        <a:latin typeface="Calibri"/>
                        <a:cs typeface="Mangal"/>
                      </a:endParaRPr>
                    </a:p>
                  </a:txBody>
                  <a:tcPr marL="68580" marR="68580" marT="0" marB="0">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just">
                        <a:lnSpc>
                          <a:spcPct val="130000"/>
                        </a:lnSpc>
                        <a:spcAft>
                          <a:spcPts val="0"/>
                        </a:spcAft>
                      </a:pPr>
                      <a:r>
                        <a:rPr lang="en-IN" sz="1200">
                          <a:latin typeface="Cambria"/>
                          <a:cs typeface="Mangal"/>
                        </a:rPr>
                        <a:t>Purchase of auto seeder</a:t>
                      </a:r>
                      <a:endParaRPr lang="en-IN" sz="1100">
                        <a:latin typeface="Calibri"/>
                        <a:cs typeface="Mangal"/>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r">
                        <a:lnSpc>
                          <a:spcPct val="130000"/>
                        </a:lnSpc>
                        <a:spcAft>
                          <a:spcPts val="0"/>
                        </a:spcAft>
                      </a:pPr>
                      <a:r>
                        <a:rPr lang="en-IN" sz="1200">
                          <a:latin typeface="Cambria"/>
                          <a:cs typeface="Mangal"/>
                        </a:rPr>
                        <a:t>275000</a:t>
                      </a:r>
                      <a:endParaRPr lang="en-IN" sz="1100">
                        <a:latin typeface="Calibri"/>
                        <a:cs typeface="Mangal"/>
                      </a:endParaRPr>
                    </a:p>
                  </a:txBody>
                  <a:tcPr marL="68580" marR="68580"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436273">
                <a:tc>
                  <a:txBody>
                    <a:bodyPr/>
                    <a:lstStyle/>
                    <a:p>
                      <a:pPr algn="just">
                        <a:lnSpc>
                          <a:spcPct val="130000"/>
                        </a:lnSpc>
                        <a:spcAft>
                          <a:spcPts val="0"/>
                        </a:spcAft>
                      </a:pPr>
                      <a:r>
                        <a:rPr lang="en-IN" sz="1200" b="1">
                          <a:latin typeface="Cambria"/>
                          <a:cs typeface="Mangal"/>
                        </a:rPr>
                        <a:t>3</a:t>
                      </a:r>
                      <a:endParaRPr lang="en-IN" sz="1100">
                        <a:latin typeface="Calibri"/>
                        <a:cs typeface="Mangal"/>
                      </a:endParaRPr>
                    </a:p>
                  </a:txBody>
                  <a:tcPr marL="68580" marR="68580" marT="0" marB="0">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just">
                        <a:lnSpc>
                          <a:spcPct val="130000"/>
                        </a:lnSpc>
                        <a:spcAft>
                          <a:spcPts val="0"/>
                        </a:spcAft>
                      </a:pPr>
                      <a:r>
                        <a:rPr lang="en-IN" sz="1200">
                          <a:latin typeface="Cambria"/>
                          <a:cs typeface="Mangal"/>
                        </a:rPr>
                        <a:t>Walk behind transplanter</a:t>
                      </a:r>
                      <a:endParaRPr lang="en-IN" sz="1100">
                        <a:latin typeface="Calibri"/>
                        <a:cs typeface="Mangal"/>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r">
                        <a:lnSpc>
                          <a:spcPct val="130000"/>
                        </a:lnSpc>
                        <a:spcAft>
                          <a:spcPts val="0"/>
                        </a:spcAft>
                      </a:pPr>
                      <a:r>
                        <a:rPr lang="en-IN" sz="1200">
                          <a:latin typeface="Cambria"/>
                          <a:cs typeface="Mangal"/>
                        </a:rPr>
                        <a:t>230000                      </a:t>
                      </a:r>
                      <a:endParaRPr lang="en-IN" sz="1100">
                        <a:latin typeface="Calibri"/>
                        <a:cs typeface="Mangal"/>
                      </a:endParaRPr>
                    </a:p>
                  </a:txBody>
                  <a:tcPr marL="68580" marR="68580"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395498">
                <a:tc>
                  <a:txBody>
                    <a:bodyPr/>
                    <a:lstStyle/>
                    <a:p>
                      <a:pPr algn="just">
                        <a:lnSpc>
                          <a:spcPct val="130000"/>
                        </a:lnSpc>
                        <a:spcAft>
                          <a:spcPts val="0"/>
                        </a:spcAft>
                      </a:pPr>
                      <a:r>
                        <a:rPr lang="en-IN" sz="1200" b="1">
                          <a:latin typeface="Cambria"/>
                          <a:cs typeface="Mangal"/>
                        </a:rPr>
                        <a:t>4</a:t>
                      </a:r>
                      <a:endParaRPr lang="en-IN" sz="1100">
                        <a:latin typeface="Calibri"/>
                        <a:cs typeface="Mangal"/>
                      </a:endParaRPr>
                    </a:p>
                  </a:txBody>
                  <a:tcPr marL="68580" marR="68580" marT="0" marB="0">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just">
                        <a:lnSpc>
                          <a:spcPct val="130000"/>
                        </a:lnSpc>
                        <a:spcAft>
                          <a:spcPts val="0"/>
                        </a:spcAft>
                      </a:pPr>
                      <a:r>
                        <a:rPr lang="en-IN" sz="1200">
                          <a:latin typeface="Cambria"/>
                          <a:cs typeface="Mangal"/>
                        </a:rPr>
                        <a:t>Purchase of trays 3000 nos </a:t>
                      </a:r>
                      <a:endParaRPr lang="en-IN" sz="1100">
                        <a:latin typeface="Calibri"/>
                        <a:cs typeface="Mangal"/>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r">
                        <a:lnSpc>
                          <a:spcPct val="130000"/>
                        </a:lnSpc>
                        <a:spcAft>
                          <a:spcPts val="0"/>
                        </a:spcAft>
                      </a:pPr>
                      <a:r>
                        <a:rPr lang="en-IN" sz="1200">
                          <a:latin typeface="Cambria"/>
                          <a:cs typeface="Mangal"/>
                        </a:rPr>
                        <a:t>165000</a:t>
                      </a:r>
                      <a:endParaRPr lang="en-IN" sz="1100">
                        <a:latin typeface="Calibri"/>
                        <a:cs typeface="Mangal"/>
                      </a:endParaRPr>
                    </a:p>
                  </a:txBody>
                  <a:tcPr marL="68580" marR="68580"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395498">
                <a:tc>
                  <a:txBody>
                    <a:bodyPr/>
                    <a:lstStyle/>
                    <a:p>
                      <a:pPr algn="just">
                        <a:lnSpc>
                          <a:spcPct val="130000"/>
                        </a:lnSpc>
                        <a:spcAft>
                          <a:spcPts val="0"/>
                        </a:spcAft>
                      </a:pPr>
                      <a:r>
                        <a:rPr lang="en-IN" sz="1200" b="1">
                          <a:latin typeface="Cambria"/>
                          <a:cs typeface="Mangal"/>
                        </a:rPr>
                        <a:t>5</a:t>
                      </a:r>
                      <a:endParaRPr lang="en-IN" sz="1100">
                        <a:latin typeface="Calibri"/>
                        <a:cs typeface="Mangal"/>
                      </a:endParaRPr>
                    </a:p>
                  </a:txBody>
                  <a:tcPr marL="68580" marR="68580" marT="0" marB="0">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just">
                        <a:lnSpc>
                          <a:spcPct val="130000"/>
                        </a:lnSpc>
                        <a:spcAft>
                          <a:spcPts val="0"/>
                        </a:spcAft>
                      </a:pPr>
                      <a:r>
                        <a:rPr lang="en-IN" sz="1200">
                          <a:latin typeface="Cambria"/>
                          <a:cs typeface="Mangal"/>
                        </a:rPr>
                        <a:t>Contingencies &amp; Others @ 5%</a:t>
                      </a:r>
                      <a:endParaRPr lang="en-IN" sz="1100">
                        <a:latin typeface="Calibri"/>
                        <a:cs typeface="Mangal"/>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r">
                        <a:lnSpc>
                          <a:spcPct val="130000"/>
                        </a:lnSpc>
                        <a:spcAft>
                          <a:spcPts val="0"/>
                        </a:spcAft>
                      </a:pPr>
                      <a:r>
                        <a:rPr lang="en-IN" sz="1200">
                          <a:latin typeface="Cambria"/>
                          <a:cs typeface="Mangal"/>
                        </a:rPr>
                        <a:t>82500</a:t>
                      </a:r>
                      <a:endParaRPr lang="en-IN" sz="1100">
                        <a:latin typeface="Calibri"/>
                        <a:cs typeface="Mangal"/>
                      </a:endParaRPr>
                    </a:p>
                  </a:txBody>
                  <a:tcPr marL="68580" marR="68580"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405638">
                <a:tc>
                  <a:txBody>
                    <a:bodyPr/>
                    <a:lstStyle/>
                    <a:p>
                      <a:pPr algn="just">
                        <a:lnSpc>
                          <a:spcPct val="130000"/>
                        </a:lnSpc>
                        <a:spcAft>
                          <a:spcPts val="0"/>
                        </a:spcAft>
                      </a:pPr>
                      <a:endParaRPr lang="en-IN" sz="1200">
                        <a:latin typeface="Cambria"/>
                        <a:cs typeface="Mangal"/>
                      </a:endParaRPr>
                    </a:p>
                  </a:txBody>
                  <a:tcPr marL="68580" marR="68580" marT="0" marB="0">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just">
                        <a:lnSpc>
                          <a:spcPct val="130000"/>
                        </a:lnSpc>
                        <a:spcAft>
                          <a:spcPts val="0"/>
                        </a:spcAft>
                      </a:pPr>
                      <a:r>
                        <a:rPr lang="en-IN" sz="1200" b="1">
                          <a:latin typeface="Cambria"/>
                          <a:cs typeface="Mangal"/>
                        </a:rPr>
                        <a:t>TOTAL</a:t>
                      </a:r>
                      <a:endParaRPr lang="en-IN" sz="1100">
                        <a:latin typeface="Calibri"/>
                        <a:cs typeface="Mangal"/>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r">
                        <a:lnSpc>
                          <a:spcPct val="130000"/>
                        </a:lnSpc>
                        <a:spcAft>
                          <a:spcPts val="0"/>
                        </a:spcAft>
                      </a:pPr>
                      <a:r>
                        <a:rPr lang="en-IN" sz="1200" b="1" dirty="0">
                          <a:latin typeface="Cambria"/>
                          <a:cs typeface="Mangal"/>
                        </a:rPr>
                        <a:t>1732500</a:t>
                      </a:r>
                      <a:endParaRPr lang="en-IN" sz="1100" dirty="0">
                        <a:latin typeface="Calibri"/>
                        <a:cs typeface="Mangal"/>
                      </a:endParaRPr>
                    </a:p>
                  </a:txBody>
                  <a:tcPr marL="68580" marR="68580"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bl>
          </a:graphicData>
        </a:graphic>
      </p:graphicFrame>
      <p:sp>
        <p:nvSpPr>
          <p:cNvPr id="8" name="TextBox 7"/>
          <p:cNvSpPr txBox="1"/>
          <p:nvPr/>
        </p:nvSpPr>
        <p:spPr>
          <a:xfrm>
            <a:off x="990600" y="1371600"/>
            <a:ext cx="5522666" cy="369332"/>
          </a:xfrm>
          <a:prstGeom prst="rect">
            <a:avLst/>
          </a:prstGeom>
          <a:noFill/>
        </p:spPr>
        <p:txBody>
          <a:bodyPr wrap="none" rtlCol="0">
            <a:spAutoFit/>
          </a:bodyPr>
          <a:lstStyle/>
          <a:p>
            <a:r>
              <a:rPr lang="en-US" b="1" dirty="0" smtClean="0">
                <a:solidFill>
                  <a:schemeClr val="accent1">
                    <a:lumMod val="75000"/>
                  </a:schemeClr>
                </a:solidFill>
              </a:rPr>
              <a:t>EQUIPMENT COSTS (One Time Investment)</a:t>
            </a:r>
            <a:endParaRPr lang="en-IN" b="1"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7467600" cy="685800"/>
          </a:xfrm>
        </p:spPr>
        <p:txBody>
          <a:bodyPr>
            <a:normAutofit fontScale="90000"/>
          </a:bodyPr>
          <a:lstStyle/>
          <a:p>
            <a:pPr lvl="0"/>
            <a:r>
              <a:rPr lang="en-IN" b="1" dirty="0" smtClean="0"/>
              <a:t>Conclusion – </a:t>
            </a:r>
            <a:r>
              <a:rPr lang="en-IN" dirty="0" smtClean="0"/>
              <a:t/>
            </a:r>
            <a:br>
              <a:rPr lang="en-IN" dirty="0" smtClean="0"/>
            </a:br>
            <a:r>
              <a:rPr lang="en-IN" b="1" dirty="0" smtClean="0"/>
              <a:t>OUTCOME/OUT PUT of the Programme</a:t>
            </a:r>
            <a:r>
              <a:rPr lang="en-IN" dirty="0" smtClean="0"/>
              <a:t/>
            </a:r>
            <a:br>
              <a:rPr lang="en-IN" dirty="0" smtClean="0"/>
            </a:br>
            <a:endParaRPr lang="en-IN" dirty="0"/>
          </a:p>
        </p:txBody>
      </p:sp>
      <p:sp>
        <p:nvSpPr>
          <p:cNvPr id="3" name="Content Placeholder 2"/>
          <p:cNvSpPr>
            <a:spLocks noGrp="1"/>
          </p:cNvSpPr>
          <p:nvPr>
            <p:ph sz="quarter" idx="1"/>
          </p:nvPr>
        </p:nvSpPr>
        <p:spPr>
          <a:xfrm>
            <a:off x="457200" y="1600200"/>
            <a:ext cx="7696200" cy="5257800"/>
          </a:xfrm>
        </p:spPr>
        <p:txBody>
          <a:bodyPr>
            <a:normAutofit fontScale="92500" lnSpcReduction="10000"/>
          </a:bodyPr>
          <a:lstStyle/>
          <a:p>
            <a:pPr lvl="0"/>
            <a:r>
              <a:rPr lang="en-IN" dirty="0" smtClean="0"/>
              <a:t>A realistic result of the possibility of mechanisation of transplanting of paddy on Goa’s condition.</a:t>
            </a:r>
          </a:p>
          <a:p>
            <a:pPr lvl="0"/>
            <a:r>
              <a:rPr lang="en-IN" dirty="0" smtClean="0"/>
              <a:t>Will be the </a:t>
            </a:r>
            <a:r>
              <a:rPr lang="en-IN" b="1" i="1" dirty="0" smtClean="0"/>
              <a:t>turning point</a:t>
            </a:r>
            <a:r>
              <a:rPr lang="en-IN" dirty="0" smtClean="0"/>
              <a:t> of rice planting in Goa.</a:t>
            </a:r>
          </a:p>
          <a:p>
            <a:pPr lvl="0"/>
            <a:r>
              <a:rPr lang="en-IN" dirty="0" smtClean="0"/>
              <a:t>Labour problems would be solved</a:t>
            </a:r>
          </a:p>
          <a:p>
            <a:pPr lvl="0"/>
            <a:r>
              <a:rPr lang="en-US" dirty="0" smtClean="0"/>
              <a:t>Time factor taken care of. Quick on time.</a:t>
            </a:r>
          </a:p>
          <a:p>
            <a:pPr lvl="0"/>
            <a:r>
              <a:rPr lang="en-US" dirty="0" smtClean="0"/>
              <a:t>Nursery raised according to demand and variety of paddy</a:t>
            </a:r>
            <a:endParaRPr lang="en-IN" dirty="0" smtClean="0"/>
          </a:p>
          <a:p>
            <a:pPr lvl="0"/>
            <a:r>
              <a:rPr lang="en-IN" dirty="0" smtClean="0"/>
              <a:t>Cost of production would reduce considerably, possibly to half</a:t>
            </a:r>
          </a:p>
          <a:p>
            <a:pPr lvl="0"/>
            <a:r>
              <a:rPr lang="en-IN" dirty="0" smtClean="0"/>
              <a:t>Rice production would increase since</a:t>
            </a:r>
          </a:p>
          <a:p>
            <a:pPr lvl="0">
              <a:buNone/>
            </a:pPr>
            <a:r>
              <a:rPr lang="en-IN" dirty="0" smtClean="0"/>
              <a:t>   Fallow lands would be bought to cultivation</a:t>
            </a:r>
          </a:p>
          <a:p>
            <a:pPr lvl="0"/>
            <a:r>
              <a:rPr lang="en-IN" dirty="0" smtClean="0"/>
              <a:t>A Squad (model) for the implementation of transplantation will be set up. Commercial undertakings could spring up.</a:t>
            </a:r>
          </a:p>
          <a:p>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197</TotalTime>
  <Words>531</Words>
  <Application>Microsoft Office PowerPoint</Application>
  <PresentationFormat>On-screen Show (4:3)</PresentationFormat>
  <Paragraphs>73</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Oriel</vt:lpstr>
      <vt:lpstr> Project Name     Mechanization of Paddy transplantation for South Goa  For the enhancement of production and productivity in Paddy Cultivation    Don Bosco Loutolim Society                                                           24th August 2015</vt:lpstr>
      <vt:lpstr>Aims and Objectives of the Project: </vt:lpstr>
      <vt:lpstr>Project Area </vt:lpstr>
      <vt:lpstr>PowerPoint Presentation</vt:lpstr>
      <vt:lpstr>PowerPoint Presentation</vt:lpstr>
      <vt:lpstr>Project Details </vt:lpstr>
      <vt:lpstr>Infrastructure: </vt:lpstr>
      <vt:lpstr>Phasing of costs:   YEAR 1   </vt:lpstr>
      <vt:lpstr>Conclusion –  OUTCOME/OUT PUT of the Programme </vt:lpstr>
      <vt:lpstr>What the Government is working on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Project Name     Mechanization of Paddy transplantation for South Goa  For the enhancement of production and productivity in Paddy Cultivation   Presented to  Directorate of Agriculture  Government of Goa, Krishi Bhavan Tonca, Caranzalem – Goa </dc:title>
  <dc:creator>frgeorge</dc:creator>
  <cp:lastModifiedBy>frgeorge</cp:lastModifiedBy>
  <cp:revision>25</cp:revision>
  <dcterms:created xsi:type="dcterms:W3CDTF">2006-08-16T00:00:00Z</dcterms:created>
  <dcterms:modified xsi:type="dcterms:W3CDTF">2016-01-07T09:53:54Z</dcterms:modified>
</cp:coreProperties>
</file>